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317" r:id="rId3"/>
    <p:sldId id="259" r:id="rId4"/>
    <p:sldId id="257" r:id="rId5"/>
    <p:sldId id="279" r:id="rId6"/>
    <p:sldId id="281" r:id="rId7"/>
    <p:sldId id="280" r:id="rId8"/>
    <p:sldId id="282" r:id="rId9"/>
    <p:sldId id="283" r:id="rId10"/>
    <p:sldId id="284" r:id="rId11"/>
    <p:sldId id="285" r:id="rId12"/>
    <p:sldId id="286" r:id="rId13"/>
    <p:sldId id="288" r:id="rId14"/>
    <p:sldId id="287" r:id="rId15"/>
    <p:sldId id="290" r:id="rId16"/>
    <p:sldId id="289" r:id="rId17"/>
    <p:sldId id="291" r:id="rId18"/>
    <p:sldId id="315" r:id="rId19"/>
    <p:sldId id="316" r:id="rId20"/>
    <p:sldId id="31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A5B132ED-1DD6-42FB-9E65-50F6C847F7F8}">
          <p14:sldIdLst>
            <p14:sldId id="317"/>
            <p14:sldId id="259"/>
            <p14:sldId id="257"/>
            <p14:sldId id="279"/>
            <p14:sldId id="281"/>
            <p14:sldId id="280"/>
            <p14:sldId id="282"/>
            <p14:sldId id="283"/>
            <p14:sldId id="284"/>
            <p14:sldId id="285"/>
            <p14:sldId id="286"/>
            <p14:sldId id="288"/>
            <p14:sldId id="287"/>
            <p14:sldId id="290"/>
            <p14:sldId id="289"/>
            <p14:sldId id="291"/>
            <p14:sldId id="315"/>
            <p14:sldId id="316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南京君度科技有限公司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934E0-3330-42D7-AC85-FFFA9D98F27A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85FDE-9C59-401A-AA37-FC6613AA4D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8614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南京君度科技有限公司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8349D-EE22-4E42-849D-2CE351FD8370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373-FF5D-412D-9A89-87E549E80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4505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0951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0951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9977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6264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1384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1384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6930" y="714375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606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7406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3606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265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46264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6265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264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6264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496213" y="71967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233" y="623147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3646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9934" y="2133600"/>
            <a:ext cx="8915400" cy="38862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02334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9934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449223" y="64982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37888" y="616162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468866" y="2669059"/>
            <a:ext cx="8915399" cy="891441"/>
          </a:xfrm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zh-CN" dirty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学生奖、助信息填报系统</a:t>
            </a:r>
            <a:endParaRPr lang="zh-CN" altLang="zh-CN" dirty="0">
              <a:solidFill>
                <a:srgbClr val="006A9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8718164" y="3834929"/>
            <a:ext cx="1892171" cy="51465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——</a:t>
            </a:r>
            <a:r>
              <a:rPr lang="zh-CN" altLang="en-US" sz="2400" dirty="0" smtClean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辅导员</a:t>
            </a:r>
            <a:endParaRPr lang="en-US" altLang="zh-CN" sz="2400" dirty="0" smtClean="0">
              <a:solidFill>
                <a:srgbClr val="006A9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113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3"/>
          <p:cNvSpPr txBox="1"/>
          <p:nvPr/>
        </p:nvSpPr>
        <p:spPr>
          <a:xfrm>
            <a:off x="2562572" y="551936"/>
            <a:ext cx="8915399" cy="146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一、系统环境及准备</a:t>
            </a:r>
          </a:p>
        </p:txBody>
      </p:sp>
      <p:sp>
        <p:nvSpPr>
          <p:cNvPr id="17" name="标题 3"/>
          <p:cNvSpPr txBox="1"/>
          <p:nvPr/>
        </p:nvSpPr>
        <p:spPr>
          <a:xfrm>
            <a:off x="2562570" y="2242410"/>
            <a:ext cx="8915399" cy="146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二、辅导员业务操作</a:t>
            </a:r>
          </a:p>
        </p:txBody>
      </p:sp>
      <p:sp>
        <p:nvSpPr>
          <p:cNvPr id="7" name="标题 3"/>
          <p:cNvSpPr txBox="1"/>
          <p:nvPr/>
        </p:nvSpPr>
        <p:spPr>
          <a:xfrm>
            <a:off x="2562571" y="3932884"/>
            <a:ext cx="8915399" cy="146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三</a:t>
            </a:r>
            <a:r>
              <a:rPr lang="zh-CN" altLang="en-US" dirty="0" smtClean="0"/>
              <a:t>、常见问题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/>
              <a:t>系统环境及准备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70482" y="1696432"/>
            <a:ext cx="8915400" cy="3777622"/>
          </a:xfrm>
        </p:spPr>
        <p:txBody>
          <a:bodyPr/>
          <a:lstStyle/>
          <a:p>
            <a:r>
              <a:rPr lang="zh-CN" altLang="en-US" dirty="0"/>
              <a:t>适用浏览器：</a:t>
            </a:r>
            <a:r>
              <a:rPr lang="en-US" altLang="zh-CN" dirty="0"/>
              <a:t>360                 </a:t>
            </a:r>
            <a:r>
              <a:rPr lang="zh-CN" altLang="en-US" dirty="0"/>
              <a:t>、谷歌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360</a:t>
            </a:r>
            <a:r>
              <a:rPr lang="zh-CN" altLang="en-US" dirty="0"/>
              <a:t>安全浏览器：</a:t>
            </a:r>
            <a:r>
              <a:rPr lang="en-US" altLang="zh-CN" dirty="0"/>
              <a:t>360</a:t>
            </a:r>
            <a:r>
              <a:rPr lang="zh-CN" altLang="en-US" dirty="0"/>
              <a:t>安全浏览器切换到极速模式而不是使用</a:t>
            </a:r>
            <a:r>
              <a:rPr lang="en-US" altLang="zh-CN" dirty="0"/>
              <a:t>360</a:t>
            </a:r>
            <a:r>
              <a:rPr lang="zh-CN" altLang="en-US" dirty="0"/>
              <a:t>兼容模式，模式选择可以点击闪电图标设置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277" y="1563026"/>
            <a:ext cx="906463" cy="76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202" y="1543976"/>
            <a:ext cx="1112838" cy="80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6534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11" name="图片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670482" y="3635430"/>
            <a:ext cx="8851036" cy="1280889"/>
          </a:xfrm>
          <a:prstGeom prst="rect">
            <a:avLst/>
          </a:prstGeom>
        </p:spPr>
      </p:pic>
      <p:sp>
        <p:nvSpPr>
          <p:cNvPr id="12" name="标题 1"/>
          <p:cNvSpPr txBox="1"/>
          <p:nvPr/>
        </p:nvSpPr>
        <p:spPr>
          <a:xfrm>
            <a:off x="2591068" y="1698671"/>
            <a:ext cx="8911687" cy="8847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zh-CN" altLang="en-US" sz="28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辅导员业务操作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辅导员登录、辅导员信息维护、评议小组、困难生审批管理等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2024514" y="739440"/>
            <a:ext cx="8911687" cy="831828"/>
          </a:xfrm>
        </p:spPr>
        <p:txBody>
          <a:bodyPr/>
          <a:lstStyle/>
          <a:p>
            <a:r>
              <a:rPr lang="zh-CN" altLang="en-US" dirty="0"/>
              <a:t>辅导员登录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024514" y="1655519"/>
            <a:ext cx="8915400" cy="3777622"/>
          </a:xfrm>
        </p:spPr>
        <p:txBody>
          <a:bodyPr/>
          <a:lstStyle/>
          <a:p>
            <a:r>
              <a:rPr lang="zh-CN" altLang="en-US" dirty="0"/>
              <a:t>登录地址：</a:t>
            </a:r>
            <a:r>
              <a:rPr lang="en-US" altLang="zh-CN" u="sng" dirty="0">
                <a:solidFill>
                  <a:srgbClr val="FF0000"/>
                </a:solidFill>
              </a:rPr>
              <a:t>http://knsrd.shec.edu.cn/knsrd_gtx/identity/index.action</a:t>
            </a:r>
            <a:endParaRPr lang="en-US" altLang="zh-CN" dirty="0"/>
          </a:p>
          <a:p>
            <a:r>
              <a:rPr lang="zh-CN" altLang="en-US" dirty="0"/>
              <a:t>在系统登陆首页，选择“辅导员”，输入用户名、手机号码、验证码，点击登录按钮进入系统。辅导员的用户名是身份证号。第一次登录时，手机号可以为任意手机号。辅导员信息维护了手机号后，只可用维护的手机号登录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32" y="3133301"/>
            <a:ext cx="3444538" cy="32159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867996" y="747677"/>
            <a:ext cx="8911687" cy="701770"/>
          </a:xfrm>
        </p:spPr>
        <p:txBody>
          <a:bodyPr/>
          <a:lstStyle/>
          <a:p>
            <a:r>
              <a:rPr lang="zh-CN" altLang="en-US" dirty="0"/>
              <a:t>辅导员信息维护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867996" y="1555397"/>
            <a:ext cx="8915400" cy="451834"/>
          </a:xfrm>
        </p:spPr>
        <p:txBody>
          <a:bodyPr/>
          <a:lstStyle/>
          <a:p>
            <a:r>
              <a:rPr lang="zh-CN" altLang="en-US" dirty="0"/>
              <a:t>每个学年都第一次登录都需要维护辅导员信息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996" y="2246991"/>
            <a:ext cx="8911688" cy="2995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996" y="2246991"/>
            <a:ext cx="8911688" cy="3781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10330" y="764153"/>
            <a:ext cx="8911687" cy="665194"/>
          </a:xfrm>
        </p:spPr>
        <p:txBody>
          <a:bodyPr/>
          <a:lstStyle/>
          <a:p>
            <a:r>
              <a:rPr lang="zh-CN" altLang="en-US" dirty="0"/>
              <a:t>学生信息管理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10330" y="1514691"/>
            <a:ext cx="8915400" cy="445008"/>
          </a:xfrm>
        </p:spPr>
        <p:txBody>
          <a:bodyPr/>
          <a:lstStyle/>
          <a:p>
            <a:r>
              <a:rPr lang="zh-CN" altLang="en-US" dirty="0"/>
              <a:t>查看所带班级的学生信息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330" y="2008262"/>
            <a:ext cx="8911688" cy="33712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25660" y="764153"/>
            <a:ext cx="8911687" cy="665194"/>
          </a:xfrm>
        </p:spPr>
        <p:txBody>
          <a:bodyPr/>
          <a:lstStyle/>
          <a:p>
            <a:r>
              <a:rPr lang="zh-CN" altLang="en-US" dirty="0"/>
              <a:t>民主评议小组维护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25660" y="1505547"/>
            <a:ext cx="8915400" cy="957072"/>
          </a:xfrm>
        </p:spPr>
        <p:txBody>
          <a:bodyPr>
            <a:normAutofit/>
          </a:bodyPr>
          <a:lstStyle/>
          <a:p>
            <a:r>
              <a:rPr lang="zh-CN" altLang="en-US" dirty="0"/>
              <a:t>新增：新增评议小组</a:t>
            </a:r>
            <a:endParaRPr lang="en-US" altLang="zh-CN" dirty="0"/>
          </a:p>
          <a:p>
            <a:r>
              <a:rPr lang="zh-CN" altLang="en-US" dirty="0"/>
              <a:t>评审名单打印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660" y="2338514"/>
            <a:ext cx="8911688" cy="35949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044" y="665299"/>
            <a:ext cx="8911687" cy="665194"/>
          </a:xfrm>
        </p:spPr>
        <p:txBody>
          <a:bodyPr/>
          <a:lstStyle/>
          <a:p>
            <a:r>
              <a:rPr lang="zh-CN" altLang="en-US" dirty="0"/>
              <a:t>民主评议小组维护</a:t>
            </a:r>
            <a:r>
              <a:rPr lang="en-US" altLang="zh-CN" dirty="0"/>
              <a:t>——</a:t>
            </a:r>
            <a:r>
              <a:rPr lang="zh-CN" altLang="en-US" dirty="0"/>
              <a:t>新增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044" y="1403645"/>
            <a:ext cx="8915400" cy="905256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/>
              <a:t>年级（专业或班级）总人数只能为数字，不可带单位</a:t>
            </a:r>
            <a:endParaRPr lang="en-US" altLang="zh-CN" dirty="0"/>
          </a:p>
          <a:p>
            <a:r>
              <a:rPr lang="zh-CN" altLang="en-US" dirty="0"/>
              <a:t>民主评议小组保存后才可生成二维码，否则生成的二维码无效</a:t>
            </a:r>
            <a:endParaRPr lang="en-US" altLang="zh-CN" dirty="0"/>
          </a:p>
          <a:p>
            <a:r>
              <a:rPr lang="zh-CN" altLang="en-US" dirty="0"/>
              <a:t>被评议人需填写并提交了困难生申请，否则无法根据学号找到该学生。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045" y="2391196"/>
            <a:ext cx="8911686" cy="4251961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81033" y="700310"/>
            <a:ext cx="8911687" cy="665194"/>
          </a:xfrm>
        </p:spPr>
        <p:txBody>
          <a:bodyPr/>
          <a:lstStyle/>
          <a:p>
            <a:r>
              <a:rPr lang="zh-CN" altLang="en-US" dirty="0"/>
              <a:t>民主评议小组维护</a:t>
            </a:r>
            <a:r>
              <a:rPr lang="en-US" altLang="zh-CN" dirty="0"/>
              <a:t>——</a:t>
            </a:r>
            <a:r>
              <a:rPr lang="zh-CN" altLang="en-US" dirty="0"/>
              <a:t>打印评审名单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81033" y="1409865"/>
            <a:ext cx="8915400" cy="509016"/>
          </a:xfrm>
        </p:spPr>
        <p:txBody>
          <a:bodyPr>
            <a:normAutofit/>
          </a:bodyPr>
          <a:lstStyle/>
          <a:p>
            <a:r>
              <a:rPr lang="zh-CN" altLang="en-US" dirty="0"/>
              <a:t>勾选一条需要打印的民主评议小组，点击</a:t>
            </a:r>
            <a:r>
              <a:rPr lang="en-US" altLang="zh-CN" dirty="0"/>
              <a:t>[</a:t>
            </a:r>
            <a:r>
              <a:rPr lang="zh-CN" altLang="en-US" dirty="0"/>
              <a:t>评审名单打印</a:t>
            </a:r>
            <a:r>
              <a:rPr lang="en-US" altLang="zh-CN" dirty="0"/>
              <a:t>]</a:t>
            </a:r>
            <a:r>
              <a:rPr lang="zh-CN" altLang="en-US" dirty="0"/>
              <a:t>按钮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984" y="1950720"/>
            <a:ext cx="5471634" cy="42123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46" y="1950720"/>
            <a:ext cx="5471634" cy="421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67995" y="755916"/>
            <a:ext cx="8911687" cy="738346"/>
          </a:xfrm>
        </p:spPr>
        <p:txBody>
          <a:bodyPr/>
          <a:lstStyle/>
          <a:p>
            <a:r>
              <a:rPr lang="zh-CN" altLang="en-US" dirty="0"/>
              <a:t>困难生审批管理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995" y="1728168"/>
            <a:ext cx="8911688" cy="36652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10331" y="731202"/>
            <a:ext cx="8911687" cy="738346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dirty="0"/>
              <a:t>困难生申请导出</a:t>
            </a: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810331" y="1469548"/>
            <a:ext cx="8915400" cy="667512"/>
          </a:xfrm>
        </p:spPr>
        <p:txBody>
          <a:bodyPr>
            <a:normAutofit/>
          </a:bodyPr>
          <a:lstStyle/>
          <a:p>
            <a:r>
              <a:rPr lang="zh-CN" altLang="en-US" dirty="0"/>
              <a:t>进入班级信息页面后，辅导员可以导出该班所有的困难生申请信息。并可以根据需求导出相关字段。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330" y="2207894"/>
            <a:ext cx="8911688" cy="39484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330" y="2137060"/>
            <a:ext cx="8911687" cy="4571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3855" y="665299"/>
            <a:ext cx="8911687" cy="674338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dirty="0"/>
              <a:t>审核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3855" y="1424981"/>
            <a:ext cx="8915400" cy="674338"/>
          </a:xfrm>
        </p:spPr>
        <p:txBody>
          <a:bodyPr/>
          <a:lstStyle/>
          <a:p>
            <a:r>
              <a:rPr lang="en-US" altLang="zh-CN" dirty="0"/>
              <a:t>[</a:t>
            </a:r>
            <a:r>
              <a:rPr lang="zh-CN" altLang="en-US" dirty="0"/>
              <a:t>查看</a:t>
            </a:r>
            <a:r>
              <a:rPr lang="en-US" altLang="zh-CN" dirty="0"/>
              <a:t>]</a:t>
            </a:r>
            <a:r>
              <a:rPr lang="zh-CN" altLang="en-US" dirty="0"/>
              <a:t>按钮进入详情页面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55" y="2221239"/>
            <a:ext cx="8911688" cy="409903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1793855" y="2057631"/>
            <a:ext cx="8911688" cy="46769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18568" y="953623"/>
            <a:ext cx="8911687" cy="884650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sz="2800" dirty="0"/>
              <a:t>特殊群体类型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6190" y="2095867"/>
            <a:ext cx="8911686" cy="3391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37337" y="937148"/>
            <a:ext cx="8911687" cy="1280890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sz="2800" dirty="0"/>
              <a:t>影响家庭经济状况有关信息</a:t>
            </a: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337" y="2051222"/>
            <a:ext cx="8911686" cy="377825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dirty="0"/>
              <a:t>辅导员必填项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913709" y="1420368"/>
            <a:ext cx="8915400" cy="113995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辅导员填写“推荐档次”和“陈述理由”之后，在页面下方，选择处理方式。</a:t>
            </a:r>
            <a:endParaRPr lang="en-US" altLang="zh-CN" dirty="0"/>
          </a:p>
          <a:p>
            <a:r>
              <a:rPr lang="zh-CN" altLang="en-US" dirty="0"/>
              <a:t>陈述理由必须满足</a:t>
            </a:r>
            <a:r>
              <a:rPr lang="en-US" altLang="zh-CN" dirty="0">
                <a:solidFill>
                  <a:srgbClr val="FF0000"/>
                </a:solidFill>
              </a:rPr>
              <a:t>30-33</a:t>
            </a:r>
            <a:r>
              <a:rPr lang="zh-CN" altLang="en-US" dirty="0">
                <a:solidFill>
                  <a:srgbClr val="FF0000"/>
                </a:solidFill>
              </a:rPr>
              <a:t>个汉字之间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审核通过：提交院系审核；退回至学生：退回学生修改。</a:t>
            </a:r>
          </a:p>
        </p:txBody>
      </p:sp>
      <p:pic>
        <p:nvPicPr>
          <p:cNvPr id="8" name="内容占位符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976" y="2560320"/>
            <a:ext cx="8911687" cy="326618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975" y="5826506"/>
            <a:ext cx="8911687" cy="912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25660" y="1052477"/>
            <a:ext cx="8911687" cy="716418"/>
          </a:xfrm>
        </p:spPr>
        <p:txBody>
          <a:bodyPr/>
          <a:lstStyle/>
          <a:p>
            <a:r>
              <a:rPr lang="zh-CN" altLang="en-US" dirty="0"/>
              <a:t>常见问题</a:t>
            </a:r>
            <a:r>
              <a:rPr lang="en-US" altLang="zh-CN" dirty="0"/>
              <a:t>-</a:t>
            </a:r>
            <a:r>
              <a:rPr lang="zh-CN" altLang="en-US" dirty="0"/>
              <a:t>学生申请问题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59757" y="2149789"/>
            <a:ext cx="8915400" cy="3777622"/>
          </a:xfrm>
        </p:spPr>
        <p:txBody>
          <a:bodyPr/>
          <a:lstStyle/>
          <a:p>
            <a:r>
              <a:rPr lang="zh-CN" altLang="en-US" dirty="0"/>
              <a:t>特殊群体类型，只能选择一项，上传材料最多只能上传</a:t>
            </a:r>
            <a:r>
              <a:rPr lang="en-US" altLang="zh-CN" dirty="0"/>
              <a:t>5</a:t>
            </a:r>
            <a:r>
              <a:rPr lang="zh-CN" altLang="en-US" dirty="0"/>
              <a:t>张照片。</a:t>
            </a:r>
            <a:endParaRPr lang="en-US" altLang="zh-CN" dirty="0"/>
          </a:p>
          <a:p>
            <a:r>
              <a:rPr lang="zh-CN" altLang="en-US" dirty="0"/>
              <a:t>量化指标中“特殊群体”，根据个人信息填写的特殊群体类型自动带出，不允许修改和上传文件。只是用于查看。</a:t>
            </a:r>
            <a:endParaRPr lang="en-US" altLang="zh-CN" dirty="0"/>
          </a:p>
          <a:p>
            <a:r>
              <a:rPr lang="zh-CN" altLang="en-US" dirty="0"/>
              <a:t>学生最后提交至辅导员审核，需要点击量化指标中“提交审核”按钮。</a:t>
            </a:r>
            <a:endParaRPr lang="en-US" altLang="zh-CN" dirty="0"/>
          </a:p>
          <a:p>
            <a:r>
              <a:rPr lang="zh-CN" altLang="en-US" dirty="0"/>
              <a:t>个人信息中的“提交”按钮，是提交基本信息。不是最后的提交审核。</a:t>
            </a:r>
            <a:endParaRPr lang="en-US" altLang="zh-CN" dirty="0"/>
          </a:p>
          <a:p>
            <a:r>
              <a:rPr lang="zh-CN" altLang="en-US" dirty="0"/>
              <a:t>学生登录提示系统异常或不是该学年学生，需要核查该生的本学年学生信息是否存在。</a:t>
            </a:r>
            <a:endParaRPr lang="en-US" altLang="zh-CN" dirty="0"/>
          </a:p>
          <a:p>
            <a:r>
              <a:rPr lang="zh-CN" altLang="en-US" dirty="0"/>
              <a:t>无法修改申请的信息，需确认该生申请是否已经退回学生了。学生可到</a:t>
            </a:r>
            <a:r>
              <a:rPr lang="en-US" altLang="zh-CN" dirty="0"/>
              <a:t>[</a:t>
            </a:r>
            <a:r>
              <a:rPr lang="zh-CN" altLang="en-US" dirty="0"/>
              <a:t>我的</a:t>
            </a:r>
            <a:r>
              <a:rPr lang="en-US" altLang="zh-CN" dirty="0"/>
              <a:t>]-》[</a:t>
            </a:r>
            <a:r>
              <a:rPr lang="zh-CN" altLang="en-US" dirty="0"/>
              <a:t>我的审核</a:t>
            </a:r>
            <a:r>
              <a:rPr lang="en-US" altLang="zh-CN" dirty="0"/>
              <a:t>]</a:t>
            </a:r>
            <a:r>
              <a:rPr lang="zh-CN" altLang="en-US" dirty="0"/>
              <a:t>里面查看申请的进度。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31606" y="978337"/>
            <a:ext cx="8911687" cy="716418"/>
          </a:xfrm>
        </p:spPr>
        <p:txBody>
          <a:bodyPr/>
          <a:lstStyle/>
          <a:p>
            <a:r>
              <a:rPr lang="zh-CN" altLang="en-US" dirty="0"/>
              <a:t>常见问题</a:t>
            </a:r>
            <a:r>
              <a:rPr lang="en-US" altLang="zh-CN" dirty="0"/>
              <a:t>-</a:t>
            </a:r>
            <a:r>
              <a:rPr lang="zh-CN" altLang="en-US" dirty="0"/>
              <a:t>审核问题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33899" y="2133313"/>
            <a:ext cx="8915400" cy="3777622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辅导员找不到学生提交的申请</a:t>
            </a:r>
            <a:r>
              <a:rPr lang="zh-CN" altLang="en-US" dirty="0"/>
              <a:t>：需确认辅导员和学生维护的班级，院系，专业，年级是否一致；需确认学生是否提交申请。</a:t>
            </a:r>
            <a:endParaRPr lang="en-US" altLang="zh-CN" dirty="0"/>
          </a:p>
          <a:p>
            <a:r>
              <a:rPr lang="zh-CN" altLang="en-US" b="1" dirty="0">
                <a:solidFill>
                  <a:srgbClr val="FF0000"/>
                </a:solidFill>
              </a:rPr>
              <a:t>辅导员登录提示未找到该辅导员</a:t>
            </a:r>
            <a:r>
              <a:rPr lang="zh-CN" altLang="en-US" dirty="0"/>
              <a:t>：辅导员信息是否导入；辅导员的账号是否正确。辅导员的账号是身份证号。</a:t>
            </a:r>
            <a:endParaRPr lang="en-US" altLang="zh-CN" dirty="0"/>
          </a:p>
          <a:p>
            <a:r>
              <a:rPr lang="zh-CN" altLang="en-US" dirty="0"/>
              <a:t>学校审核时点退回学生后，辅导员无法修改认定的困难等级：退回学生按钮是直接退回给学生的，学生提交后是提交到学校的（如果是院系点的退回学生按钮，学生提交后是提交到院系）。如果需要修改困难等级，需点审核退回按钮，退回院系，然后院系退回辅导员，辅导员才可更改认定的困难生等级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zh-CN" alt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88811" y="2777865"/>
            <a:ext cx="2656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谢谢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TM02900720[[fn=积分]]</Template>
  <TotalTime>66</TotalTime>
  <Words>677</Words>
  <Application>Microsoft Office PowerPoint</Application>
  <PresentationFormat>宽屏</PresentationFormat>
  <Paragraphs>51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等线</vt:lpstr>
      <vt:lpstr>方正大标宋简体</vt:lpstr>
      <vt:lpstr>宋体</vt:lpstr>
      <vt:lpstr>幼圆</vt:lpstr>
      <vt:lpstr>Arial</vt:lpstr>
      <vt:lpstr>Calibri</vt:lpstr>
      <vt:lpstr>Calibri Light</vt:lpstr>
      <vt:lpstr>Century Gothic</vt:lpstr>
      <vt:lpstr>Wingdings 2</vt:lpstr>
      <vt:lpstr>Wingdings 3</vt:lpstr>
      <vt:lpstr>HDOfficeLightV0</vt:lpstr>
      <vt:lpstr>丝状</vt:lpstr>
      <vt:lpstr>学生奖、助信息填报系统</vt:lpstr>
      <vt:lpstr>PowerPoint 演示文稿</vt:lpstr>
      <vt:lpstr>系统环境及准备</vt:lpstr>
      <vt:lpstr>辅导员业务操作</vt:lpstr>
      <vt:lpstr>辅导员登录</vt:lpstr>
      <vt:lpstr>辅导员信息维护</vt:lpstr>
      <vt:lpstr>学生信息管理</vt:lpstr>
      <vt:lpstr>民主评议小组维护</vt:lpstr>
      <vt:lpstr>民主评议小组维护——新增</vt:lpstr>
      <vt:lpstr>民主评议小组维护——打印评审名单</vt:lpstr>
      <vt:lpstr>困难生审批管理</vt:lpstr>
      <vt:lpstr>困难生审批管理——困难生申请导出</vt:lpstr>
      <vt:lpstr>困难生审批管理——审核</vt:lpstr>
      <vt:lpstr>困难生审批管理——特殊群体类型</vt:lpstr>
      <vt:lpstr>困难生审批管理——影响家庭经济状况有关信息</vt:lpstr>
      <vt:lpstr>困难生审批管理——辅导员必填项</vt:lpstr>
      <vt:lpstr>常见问题-学生申请问题</vt:lpstr>
      <vt:lpstr>常见问题-审核问题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学生奖、助信息填报系统</dc:title>
  <dc:creator>曹佳</dc:creator>
  <cp:lastModifiedBy>HP</cp:lastModifiedBy>
  <cp:revision>442</cp:revision>
  <dcterms:created xsi:type="dcterms:W3CDTF">2021-09-06T03:01:00Z</dcterms:created>
  <dcterms:modified xsi:type="dcterms:W3CDTF">2023-06-26T05:07:38Z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9FCF6E01DBA5458EB9960571EA1D2123</vt:lpwstr>
  </property>
  <property fmtid="{D5CDD505-2E9C-101B-9397-08002B2CF9AE}" pid="3" name="KSOProductBuildVer">
    <vt:lpwstr>2052-11.8.2.8053</vt:lpwstr>
  </property>
</Properties>
</file>