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  <p:sldMasterId id="2147483677" r:id="rId3"/>
    <p:sldMasterId id="2147483689" r:id="rId4"/>
  </p:sldMasterIdLst>
  <p:notesMasterIdLst>
    <p:notesMasterId r:id="rId26"/>
  </p:notesMasterIdLst>
  <p:handoutMasterIdLst>
    <p:handoutMasterId r:id="rId27"/>
  </p:handoutMasterIdLst>
  <p:sldIdLst>
    <p:sldId id="341" r:id="rId5"/>
    <p:sldId id="297" r:id="rId6"/>
    <p:sldId id="31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5" r:id="rId24"/>
    <p:sldId id="31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/>
              <a:t>南京君度科技有限公司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934E0-3330-42D7-AC85-FFFA9D98F27A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85FDE-9C59-401A-AA37-FC6613AA4D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15465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/>
              <a:t>南京君度科技有限公司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8349D-EE22-4E42-849D-2CE351FD8370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47373-FF5D-412D-9A89-87E549E80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79879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5877" y="1946107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877" y="4595956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1" name="图片 70" descr="logo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167283" y="139700"/>
            <a:ext cx="2899833" cy="590127"/>
          </a:xfrm>
          <a:prstGeom prst="rect">
            <a:avLst/>
          </a:prstGeom>
        </p:spPr>
      </p:pic>
      <p:pic>
        <p:nvPicPr>
          <p:cNvPr id="73" name="图片 72" descr="资源 2@4x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6"/>
          <a:srcRect l="4297" t="-5677" r="35128" b="6155"/>
          <a:stretch>
            <a:fillRect/>
          </a:stretch>
        </p:blipFill>
        <p:spPr>
          <a:xfrm>
            <a:off x="212" y="784013"/>
            <a:ext cx="12196233" cy="201507"/>
          </a:xfrm>
          <a:prstGeom prst="rect">
            <a:avLst/>
          </a:prstGeom>
        </p:spPr>
      </p:pic>
      <p:pic>
        <p:nvPicPr>
          <p:cNvPr id="74" name="图片 73" descr="资源 2@4x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6"/>
          <a:srcRect l="4297" t="-5677" r="35128" b="6155"/>
          <a:stretch>
            <a:fillRect/>
          </a:stretch>
        </p:blipFill>
        <p:spPr>
          <a:xfrm>
            <a:off x="-78740" y="6549813"/>
            <a:ext cx="12245340" cy="30818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367" y="740417"/>
            <a:ext cx="8911687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367" y="2117271"/>
            <a:ext cx="8915400" cy="377762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116683" y="6174959"/>
            <a:ext cx="1146283" cy="370396"/>
          </a:xfrm>
        </p:spPr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60829" y="6181172"/>
            <a:ext cx="76199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59" y="208959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5259" y="3602351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16002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825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6001" y="1969475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8952" y="2545738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7494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3470" y="2545737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5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0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70" y="1482090"/>
            <a:ext cx="5220970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0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5" y="1482090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5" y="2368550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700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5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0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5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5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5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ags" Target="../tags/tag6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ags" Target="../tags/tag1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ags" Target="../tags/tag1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ags" Target="../tags/tag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tags" Target="../tags/tag13.xml"/><Relationship Id="rId3" Type="http://schemas.openxmlformats.org/officeDocument/2006/relationships/slideLayout" Target="../slideLayouts/slideLayout41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tags" Target="../tags/tag15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48.xml"/><Relationship Id="rId19" Type="http://schemas.openxmlformats.org/officeDocument/2006/relationships/tags" Target="../tags/tag14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1" name="图片 70" descr="logo2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496213" y="71967"/>
            <a:ext cx="2462953" cy="501227"/>
          </a:xfrm>
          <a:prstGeom prst="rect">
            <a:avLst/>
          </a:prstGeom>
        </p:spPr>
      </p:pic>
      <p:pic>
        <p:nvPicPr>
          <p:cNvPr id="73" name="图片 72" descr="资源 2@4x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8"/>
          <a:srcRect l="4297" t="-5677" r="35128" b="6155"/>
          <a:stretch>
            <a:fillRect/>
          </a:stretch>
        </p:blipFill>
        <p:spPr>
          <a:xfrm>
            <a:off x="-4233" y="623147"/>
            <a:ext cx="12196233" cy="101600"/>
          </a:xfrm>
          <a:prstGeom prst="rect">
            <a:avLst/>
          </a:prstGeom>
        </p:spPr>
      </p:pic>
      <p:pic>
        <p:nvPicPr>
          <p:cNvPr id="74" name="图片 73" descr="资源 2@4x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8"/>
          <a:srcRect l="4297" t="-5677" r="35128" b="6155"/>
          <a:stretch>
            <a:fillRect/>
          </a:stretch>
        </p:blipFill>
        <p:spPr>
          <a:xfrm>
            <a:off x="-48260" y="6756400"/>
            <a:ext cx="12245340" cy="101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16002" y="77470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5258" y="2147228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81406" y="6152442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5258" y="6167852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1" name="图片 70" descr="logo2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496213" y="71967"/>
            <a:ext cx="2462953" cy="501227"/>
          </a:xfrm>
          <a:prstGeom prst="rect">
            <a:avLst/>
          </a:prstGeom>
        </p:spPr>
      </p:pic>
      <p:pic>
        <p:nvPicPr>
          <p:cNvPr id="73" name="图片 72" descr="资源 2@4x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3"/>
          <a:srcRect l="4297" t="-5677" r="35128" b="6155"/>
          <a:stretch>
            <a:fillRect/>
          </a:stretch>
        </p:blipFill>
        <p:spPr>
          <a:xfrm>
            <a:off x="-4233" y="623147"/>
            <a:ext cx="12196233" cy="101600"/>
          </a:xfrm>
          <a:prstGeom prst="rect">
            <a:avLst/>
          </a:prstGeom>
        </p:spPr>
      </p:pic>
      <p:pic>
        <p:nvPicPr>
          <p:cNvPr id="74" name="图片 73" descr="资源 2@4x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23"/>
          <a:srcRect l="4297" t="-5677" r="35128" b="6155"/>
          <a:stretch>
            <a:fillRect/>
          </a:stretch>
        </p:blipFill>
        <p:spPr>
          <a:xfrm>
            <a:off x="-48260" y="6756400"/>
            <a:ext cx="12245340" cy="101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9C70D-B7C8-466D-B87C-22D855EF72C6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1" name="图片 70" descr="logo2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496213" y="71967"/>
            <a:ext cx="2462953" cy="501227"/>
          </a:xfrm>
          <a:prstGeom prst="rect">
            <a:avLst/>
          </a:prstGeom>
        </p:spPr>
      </p:pic>
      <p:pic>
        <p:nvPicPr>
          <p:cNvPr id="73" name="图片 72" descr="资源 2@4x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8"/>
          <a:srcRect l="4297" t="-5677" r="35128" b="6155"/>
          <a:stretch>
            <a:fillRect/>
          </a:stretch>
        </p:blipFill>
        <p:spPr>
          <a:xfrm>
            <a:off x="-4233" y="623147"/>
            <a:ext cx="12196233" cy="101600"/>
          </a:xfrm>
          <a:prstGeom prst="rect">
            <a:avLst/>
          </a:prstGeom>
        </p:spPr>
      </p:pic>
      <p:pic>
        <p:nvPicPr>
          <p:cNvPr id="74" name="图片 73" descr="资源 2@4x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8"/>
          <a:srcRect l="4297" t="-5677" r="35128" b="6155"/>
          <a:stretch>
            <a:fillRect/>
          </a:stretch>
        </p:blipFill>
        <p:spPr>
          <a:xfrm>
            <a:off x="-48260" y="6756400"/>
            <a:ext cx="12245340" cy="101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1" name="图片 70" descr="logo2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449223" y="64982"/>
            <a:ext cx="2462953" cy="501227"/>
          </a:xfrm>
          <a:prstGeom prst="rect">
            <a:avLst/>
          </a:prstGeom>
        </p:spPr>
      </p:pic>
      <p:pic>
        <p:nvPicPr>
          <p:cNvPr id="73" name="图片 72" descr="资源 2@4x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3"/>
          <a:srcRect l="4297" t="-5677" r="35128" b="6155"/>
          <a:stretch>
            <a:fillRect/>
          </a:stretch>
        </p:blipFill>
        <p:spPr>
          <a:xfrm>
            <a:off x="-37888" y="616162"/>
            <a:ext cx="12196233" cy="101600"/>
          </a:xfrm>
          <a:prstGeom prst="rect">
            <a:avLst/>
          </a:prstGeom>
        </p:spPr>
      </p:pic>
      <p:pic>
        <p:nvPicPr>
          <p:cNvPr id="74" name="图片 73" descr="资源 2@4x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23"/>
          <a:srcRect l="4297" t="-5677" r="35128" b="6155"/>
          <a:stretch>
            <a:fillRect/>
          </a:stretch>
        </p:blipFill>
        <p:spPr>
          <a:xfrm>
            <a:off x="-48260" y="6756400"/>
            <a:ext cx="12245340" cy="101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rgbClr val="002060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rgbClr val="002060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002060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002060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002060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452390" y="2943488"/>
            <a:ext cx="8915399" cy="891441"/>
          </a:xfrm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zh-CN" dirty="0">
                <a:solidFill>
                  <a:srgbClr val="006A9D"/>
                </a:solidFill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  <a:sym typeface="+mn-ea"/>
              </a:rPr>
              <a:t>学生奖、助信息填报系统</a:t>
            </a:r>
            <a:endParaRPr lang="zh-CN" altLang="zh-CN" dirty="0">
              <a:solidFill>
                <a:srgbClr val="006A9D"/>
              </a:solidFill>
              <a:latin typeface="方正大标宋简体" panose="02000000000000000000" charset="-122"/>
              <a:ea typeface="方正大标宋简体" panose="02000000000000000000" charset="-122"/>
              <a:cs typeface="方正大标宋简体" panose="02000000000000000000" charset="-122"/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8718164" y="3834929"/>
            <a:ext cx="1892171" cy="514650"/>
          </a:xfrm>
        </p:spPr>
        <p:txBody>
          <a:bodyPr>
            <a:noAutofit/>
          </a:bodyPr>
          <a:lstStyle/>
          <a:p>
            <a:r>
              <a:rPr lang="en-US" altLang="zh-CN" sz="2400" dirty="0">
                <a:solidFill>
                  <a:srgbClr val="006A9D"/>
                </a:solidFill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</a:rPr>
              <a:t>——</a:t>
            </a:r>
            <a:r>
              <a:rPr lang="zh-CN" altLang="en-US" sz="2400" dirty="0">
                <a:solidFill>
                  <a:srgbClr val="006A9D"/>
                </a:solidFill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</a:rPr>
              <a:t>学生</a:t>
            </a:r>
            <a:endParaRPr lang="zh-CN" altLang="en-US" sz="2400" dirty="0">
              <a:solidFill>
                <a:srgbClr val="006A9D"/>
              </a:solidFill>
              <a:latin typeface="方正大标宋简体" panose="02000000000000000000" charset="-122"/>
              <a:ea typeface="方正大标宋简体" panose="02000000000000000000" charset="-122"/>
              <a:cs typeface="方正大标宋简体" panose="020000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85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753968" y="2061329"/>
            <a:ext cx="8915399" cy="1468800"/>
          </a:xfrm>
        </p:spPr>
        <p:txBody>
          <a:bodyPr/>
          <a:lstStyle/>
          <a:p>
            <a:r>
              <a:rPr lang="zh-CN" altLang="en-US" dirty="0"/>
              <a:t>学生业务操作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2753968" y="3517988"/>
            <a:ext cx="8915399" cy="860400"/>
          </a:xfrm>
        </p:spPr>
        <p:txBody>
          <a:bodyPr/>
          <a:lstStyle/>
          <a:p>
            <a:r>
              <a:rPr lang="zh-CN" altLang="en-US" dirty="0"/>
              <a:t>学生登录、基本信息维护、困难生申请、量化指标填报等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85831" y="624110"/>
            <a:ext cx="8911687" cy="689785"/>
          </a:xfrm>
        </p:spPr>
        <p:txBody>
          <a:bodyPr/>
          <a:lstStyle/>
          <a:p>
            <a:r>
              <a:rPr lang="zh-CN" altLang="en-US" dirty="0"/>
              <a:t>学生登录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85831" y="1482285"/>
            <a:ext cx="8915400" cy="1109995"/>
          </a:xfrm>
        </p:spPr>
        <p:txBody>
          <a:bodyPr/>
          <a:lstStyle/>
          <a:p>
            <a:r>
              <a:rPr lang="zh-CN" altLang="en-US" dirty="0"/>
              <a:t>扫描二维码调整到登录地址</a:t>
            </a:r>
            <a:endParaRPr lang="en-US" altLang="zh-CN" dirty="0"/>
          </a:p>
          <a:p>
            <a:r>
              <a:rPr lang="zh-CN" altLang="en-US" dirty="0"/>
              <a:t>输入身份证号、手机号获取验证码，点击登录即可。</a:t>
            </a:r>
          </a:p>
        </p:txBody>
      </p:sp>
      <p:pic>
        <p:nvPicPr>
          <p:cNvPr id="5" name="图片 4"/>
          <p:cNvPicPr/>
          <p:nvPr/>
        </p:nvPicPr>
        <p:blipFill rotWithShape="1">
          <a:blip r:embed="rId2"/>
          <a:srcRect t="6105" b="43953"/>
          <a:stretch>
            <a:fillRect/>
          </a:stretch>
        </p:blipFill>
        <p:spPr>
          <a:xfrm>
            <a:off x="5784158" y="2592279"/>
            <a:ext cx="3552190" cy="3123051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 rotWithShape="1">
          <a:blip r:embed="rId2"/>
          <a:srcRect t="83944"/>
          <a:stretch>
            <a:fillRect/>
          </a:stretch>
        </p:blipFill>
        <p:spPr>
          <a:xfrm>
            <a:off x="5784158" y="5675575"/>
            <a:ext cx="3552190" cy="100401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464" y="2848992"/>
            <a:ext cx="2438400" cy="2438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686757" y="714728"/>
            <a:ext cx="8911687" cy="665194"/>
          </a:xfrm>
        </p:spPr>
        <p:txBody>
          <a:bodyPr/>
          <a:lstStyle/>
          <a:p>
            <a:r>
              <a:rPr lang="zh-CN" altLang="en-US" dirty="0"/>
              <a:t>基本情况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686757" y="1410402"/>
            <a:ext cx="8915400" cy="481584"/>
          </a:xfrm>
        </p:spPr>
        <p:txBody>
          <a:bodyPr/>
          <a:lstStyle/>
          <a:p>
            <a:r>
              <a:rPr lang="zh-CN" altLang="en-US" dirty="0"/>
              <a:t>学生登录系统成功后，点击</a:t>
            </a:r>
            <a:r>
              <a:rPr lang="en-US" altLang="zh-CN" dirty="0"/>
              <a:t>【</a:t>
            </a:r>
            <a:r>
              <a:rPr lang="zh-CN" altLang="en-US" dirty="0"/>
              <a:t>精准扶贫</a:t>
            </a:r>
            <a:r>
              <a:rPr lang="en-US" altLang="zh-CN" dirty="0"/>
              <a:t>】-【</a:t>
            </a:r>
            <a:r>
              <a:rPr lang="zh-CN" altLang="en-US" dirty="0"/>
              <a:t>学生个人基本信息</a:t>
            </a:r>
            <a:r>
              <a:rPr lang="en-US" altLang="zh-CN" dirty="0"/>
              <a:t>】-【</a:t>
            </a:r>
            <a:r>
              <a:rPr lang="zh-CN" altLang="en-US" dirty="0"/>
              <a:t>基本情况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pic>
        <p:nvPicPr>
          <p:cNvPr id="13" name="图片 12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772132" y="1922466"/>
            <a:ext cx="6434963" cy="4402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909183" y="649589"/>
            <a:ext cx="8911687" cy="665194"/>
          </a:xfrm>
        </p:spPr>
        <p:txBody>
          <a:bodyPr/>
          <a:lstStyle/>
          <a:p>
            <a:r>
              <a:rPr lang="zh-CN" altLang="en-US" dirty="0"/>
              <a:t>基本情况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909183" y="1319784"/>
            <a:ext cx="8915400" cy="665194"/>
          </a:xfrm>
        </p:spPr>
        <p:txBody>
          <a:bodyPr>
            <a:normAutofit/>
          </a:bodyPr>
          <a:lstStyle/>
          <a:p>
            <a:r>
              <a:rPr lang="zh-CN" altLang="en-US" dirty="0"/>
              <a:t>在</a:t>
            </a:r>
            <a:r>
              <a:rPr lang="en-US" altLang="zh-CN" dirty="0"/>
              <a:t>【</a:t>
            </a:r>
            <a:r>
              <a:rPr lang="zh-CN" altLang="en-US" dirty="0"/>
              <a:t>基本情况</a:t>
            </a:r>
            <a:r>
              <a:rPr lang="en-US" altLang="zh-CN" dirty="0"/>
              <a:t>】</a:t>
            </a:r>
            <a:r>
              <a:rPr lang="zh-CN" altLang="en-US" dirty="0"/>
              <a:t>页面下，填写籍贯、手机号码，选择院系、年级、班级以及专业，点击保存。提示保存成功，点击确定。</a:t>
            </a:r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2223669" y="1984978"/>
            <a:ext cx="2609850" cy="477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4973346" y="1984978"/>
            <a:ext cx="2475865" cy="47440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8167650" y="2322576"/>
            <a:ext cx="2770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修改：如果学生填写完基本情况并保存后，有需要修改的地方，进入【基本情况】页面，修改需要修改的信息后点击保存即可</a:t>
            </a:r>
            <a:endParaRPr lang="zh-CN" altLang="en-US" dirty="0"/>
          </a:p>
        </p:txBody>
      </p: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60901" y="654590"/>
            <a:ext cx="8911687" cy="720058"/>
          </a:xfrm>
        </p:spPr>
        <p:txBody>
          <a:bodyPr/>
          <a:lstStyle/>
          <a:p>
            <a:r>
              <a:rPr lang="zh-CN" altLang="en-US" dirty="0"/>
              <a:t>困难生申请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57188" y="1374648"/>
            <a:ext cx="8915400" cy="966216"/>
          </a:xfrm>
        </p:spPr>
        <p:txBody>
          <a:bodyPr/>
          <a:lstStyle/>
          <a:p>
            <a:r>
              <a:rPr lang="zh-CN" altLang="en-US" dirty="0"/>
              <a:t>学生填写基本情况完成并保存成功后，返回</a:t>
            </a:r>
            <a:r>
              <a:rPr lang="en-US" altLang="zh-CN" dirty="0"/>
              <a:t>【</a:t>
            </a:r>
            <a:r>
              <a:rPr lang="zh-CN" altLang="en-US" dirty="0"/>
              <a:t>个人资料卡</a:t>
            </a:r>
            <a:r>
              <a:rPr lang="en-US" altLang="zh-CN" dirty="0"/>
              <a:t>】</a:t>
            </a:r>
            <a:r>
              <a:rPr lang="zh-CN" altLang="en-US" dirty="0"/>
              <a:t>页面，点击</a:t>
            </a:r>
            <a:r>
              <a:rPr lang="en-US" altLang="zh-CN" dirty="0"/>
              <a:t>【</a:t>
            </a:r>
            <a:r>
              <a:rPr lang="zh-CN" altLang="en-US" dirty="0"/>
              <a:t>困难生申请</a:t>
            </a:r>
            <a:r>
              <a:rPr lang="en-US" altLang="zh-CN" dirty="0"/>
              <a:t>】</a:t>
            </a:r>
            <a:r>
              <a:rPr lang="zh-CN" altLang="en-US" dirty="0"/>
              <a:t>，完成后续</a:t>
            </a:r>
            <a:r>
              <a:rPr lang="en-US" altLang="zh-CN" dirty="0"/>
              <a:t>【</a:t>
            </a:r>
            <a:r>
              <a:rPr lang="zh-CN" altLang="en-US" dirty="0"/>
              <a:t>家庭通讯信息</a:t>
            </a:r>
            <a:r>
              <a:rPr lang="en-US" altLang="zh-CN" dirty="0"/>
              <a:t>】</a:t>
            </a:r>
            <a:r>
              <a:rPr lang="zh-CN" altLang="en-US" dirty="0"/>
              <a:t>、</a:t>
            </a:r>
            <a:r>
              <a:rPr lang="en-US" altLang="zh-CN" dirty="0"/>
              <a:t>【</a:t>
            </a:r>
            <a:r>
              <a:rPr lang="zh-CN" altLang="en-US" dirty="0"/>
              <a:t>家庭成员情况</a:t>
            </a:r>
            <a:r>
              <a:rPr lang="en-US" altLang="zh-CN" dirty="0"/>
              <a:t>】</a:t>
            </a:r>
            <a:r>
              <a:rPr lang="zh-CN" altLang="en-US" dirty="0"/>
              <a:t>、</a:t>
            </a:r>
            <a:r>
              <a:rPr lang="en-US" altLang="zh-CN" dirty="0"/>
              <a:t>【</a:t>
            </a:r>
            <a:r>
              <a:rPr lang="zh-CN" altLang="en-US" dirty="0"/>
              <a:t>特殊群体类型</a:t>
            </a:r>
            <a:r>
              <a:rPr lang="en-US" altLang="zh-CN" dirty="0"/>
              <a:t>】</a:t>
            </a:r>
            <a:r>
              <a:rPr lang="zh-CN" altLang="en-US" dirty="0"/>
              <a:t>以及</a:t>
            </a:r>
            <a:r>
              <a:rPr lang="en-US" altLang="zh-CN" dirty="0"/>
              <a:t>【</a:t>
            </a:r>
            <a:r>
              <a:rPr lang="zh-CN" altLang="en-US" dirty="0"/>
              <a:t>影响家庭经济状况有关信息</a:t>
            </a:r>
            <a:r>
              <a:rPr lang="en-US" altLang="zh-CN" dirty="0"/>
              <a:t>】</a:t>
            </a:r>
            <a:r>
              <a:rPr lang="zh-CN" altLang="en-US" dirty="0"/>
              <a:t>的填写。</a:t>
            </a:r>
          </a:p>
        </p:txBody>
      </p:sp>
      <p:pic>
        <p:nvPicPr>
          <p:cNvPr id="5" name="图片 4"/>
          <p:cNvPicPr/>
          <p:nvPr/>
        </p:nvPicPr>
        <p:blipFill rotWithShape="1">
          <a:blip r:embed="rId2" cstate="print"/>
          <a:srcRect b="33417"/>
          <a:stretch>
            <a:fillRect/>
          </a:stretch>
        </p:blipFill>
        <p:spPr>
          <a:xfrm>
            <a:off x="2902538" y="2496312"/>
            <a:ext cx="5958078" cy="4105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80756" y="800040"/>
            <a:ext cx="8911687" cy="656050"/>
          </a:xfrm>
        </p:spPr>
        <p:txBody>
          <a:bodyPr/>
          <a:lstStyle/>
          <a:p>
            <a:r>
              <a:rPr lang="zh-CN" altLang="en-US" dirty="0"/>
              <a:t>家庭通讯信息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77043" y="1540189"/>
            <a:ext cx="8915400" cy="656050"/>
          </a:xfrm>
        </p:spPr>
        <p:txBody>
          <a:bodyPr/>
          <a:lstStyle/>
          <a:p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家庭通讯信息</a:t>
            </a:r>
            <a:r>
              <a:rPr lang="en-US" altLang="zh-CN" dirty="0"/>
              <a:t>】</a:t>
            </a:r>
            <a:r>
              <a:rPr lang="zh-CN" altLang="en-US" dirty="0"/>
              <a:t>，进入</a:t>
            </a:r>
            <a:r>
              <a:rPr lang="en-US" altLang="zh-CN" dirty="0"/>
              <a:t>【</a:t>
            </a:r>
            <a:r>
              <a:rPr lang="zh-CN" altLang="en-US" dirty="0"/>
              <a:t>家庭通讯信息</a:t>
            </a:r>
            <a:r>
              <a:rPr lang="en-US" altLang="zh-CN" dirty="0"/>
              <a:t>】</a:t>
            </a:r>
            <a:r>
              <a:rPr lang="zh-CN" altLang="en-US" dirty="0"/>
              <a:t>填写页面，填写通讯地址、邮政编码以及家长手机号码后点击保存，提示保存成功后，点击确认。</a:t>
            </a:r>
          </a:p>
        </p:txBody>
      </p:sp>
      <p:pic>
        <p:nvPicPr>
          <p:cNvPr id="4" name="图片 3"/>
          <p:cNvPicPr/>
          <p:nvPr/>
        </p:nvPicPr>
        <p:blipFill rotWithShape="1">
          <a:blip r:embed="rId2"/>
          <a:srcRect b="50603"/>
          <a:stretch>
            <a:fillRect/>
          </a:stretch>
        </p:blipFill>
        <p:spPr>
          <a:xfrm>
            <a:off x="1906728" y="2262759"/>
            <a:ext cx="3090673" cy="2793874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 rotWithShape="1">
          <a:blip r:embed="rId2"/>
          <a:srcRect t="81325"/>
          <a:stretch>
            <a:fillRect/>
          </a:stretch>
        </p:blipFill>
        <p:spPr>
          <a:xfrm>
            <a:off x="1906727" y="5056633"/>
            <a:ext cx="3090673" cy="941831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 rotWithShape="1">
          <a:blip r:embed="rId3"/>
          <a:srcRect b="38191"/>
          <a:stretch>
            <a:fillRect/>
          </a:stretch>
        </p:blipFill>
        <p:spPr>
          <a:xfrm>
            <a:off x="4997400" y="2262760"/>
            <a:ext cx="3090673" cy="3055052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 rotWithShape="1">
          <a:blip r:embed="rId3"/>
          <a:srcRect t="86229"/>
          <a:stretch>
            <a:fillRect/>
          </a:stretch>
        </p:blipFill>
        <p:spPr>
          <a:xfrm>
            <a:off x="4997400" y="5317811"/>
            <a:ext cx="3090673" cy="68065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389857" y="2280338"/>
            <a:ext cx="2402586" cy="295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修改：如果学生填写完家庭通讯信息并保存后，有需要修改的地方，进入【家庭通讯信息】页面，修改需要修改的信息后点击保存即可。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0098" y="739439"/>
            <a:ext cx="8911687" cy="784066"/>
          </a:xfrm>
        </p:spPr>
        <p:txBody>
          <a:bodyPr/>
          <a:lstStyle/>
          <a:p>
            <a:r>
              <a:rPr lang="zh-CN" altLang="en-US" dirty="0"/>
              <a:t>家庭成员情况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46385" y="1408176"/>
            <a:ext cx="8915400" cy="1289304"/>
          </a:xfrm>
        </p:spPr>
        <p:txBody>
          <a:bodyPr/>
          <a:lstStyle/>
          <a:p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家庭成员情况</a:t>
            </a:r>
            <a:r>
              <a:rPr lang="en-US" altLang="zh-CN" dirty="0"/>
              <a:t>】</a:t>
            </a:r>
            <a:r>
              <a:rPr lang="zh-CN" altLang="en-US" dirty="0"/>
              <a:t>，进入</a:t>
            </a:r>
            <a:r>
              <a:rPr lang="en-US" altLang="zh-CN" dirty="0"/>
              <a:t>【</a:t>
            </a:r>
            <a:r>
              <a:rPr lang="zh-CN" altLang="en-US" dirty="0"/>
              <a:t>家庭成员</a:t>
            </a:r>
            <a:r>
              <a:rPr lang="en-US" altLang="zh-CN" dirty="0"/>
              <a:t>】</a:t>
            </a:r>
            <a:r>
              <a:rPr lang="zh-CN" altLang="en-US" dirty="0"/>
              <a:t>页面，点击</a:t>
            </a:r>
            <a:r>
              <a:rPr lang="en-US" altLang="zh-CN" dirty="0"/>
              <a:t>【</a:t>
            </a:r>
            <a:r>
              <a:rPr lang="zh-CN" altLang="en-US" dirty="0"/>
              <a:t>添加成员</a:t>
            </a:r>
            <a:r>
              <a:rPr lang="en-US" altLang="zh-CN" dirty="0"/>
              <a:t>】</a:t>
            </a:r>
            <a:r>
              <a:rPr lang="zh-CN" altLang="en-US" dirty="0"/>
              <a:t>，进入成员页面，填写姓名，选择年龄、亲属关系，填写工作（学习）单位，选择职业，填写年收入，按照页面下方红字健康状况说明来选择健康状况，点击保存，提示保存成功，点击确认。</a:t>
            </a:r>
          </a:p>
        </p:txBody>
      </p:sp>
      <p:pic>
        <p:nvPicPr>
          <p:cNvPr id="4" name="图片 3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6384" y="2697480"/>
            <a:ext cx="6256749" cy="3941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8097444" y="2697480"/>
            <a:ext cx="2464341" cy="3368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修改：如果学生填写完家庭成员情况并保存后，有需要修改的地方，进入【家庭成员】页面，选择该成员后点击进入，修改需要修改的信息后点击保存即可。</a:t>
            </a:r>
          </a:p>
        </p:txBody>
      </p:sp>
    </p:spTree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39842" y="706489"/>
            <a:ext cx="8911687" cy="674338"/>
          </a:xfrm>
        </p:spPr>
        <p:txBody>
          <a:bodyPr/>
          <a:lstStyle/>
          <a:p>
            <a:r>
              <a:rPr lang="zh-CN" altLang="en-US" dirty="0"/>
              <a:t>特殊群体类型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39842" y="1459262"/>
            <a:ext cx="4164491" cy="4774628"/>
          </a:xfrm>
        </p:spPr>
        <p:txBody>
          <a:bodyPr>
            <a:normAutofit/>
          </a:bodyPr>
          <a:lstStyle/>
          <a:p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特殊群体类型</a:t>
            </a:r>
            <a:r>
              <a:rPr lang="en-US" altLang="zh-CN" dirty="0"/>
              <a:t>】</a:t>
            </a:r>
            <a:r>
              <a:rPr lang="zh-CN" altLang="en-US" dirty="0"/>
              <a:t>，进入</a:t>
            </a:r>
            <a:r>
              <a:rPr lang="en-US" altLang="zh-CN" dirty="0"/>
              <a:t>【</a:t>
            </a:r>
            <a:r>
              <a:rPr lang="zh-CN" altLang="en-US" dirty="0"/>
              <a:t>特殊群体</a:t>
            </a:r>
            <a:r>
              <a:rPr lang="en-US" altLang="zh-CN" dirty="0"/>
              <a:t>】</a:t>
            </a:r>
            <a:r>
              <a:rPr lang="zh-CN" altLang="en-US" dirty="0"/>
              <a:t>页面，学生根据个人情况选择类型并上传材料。选择后点击保存即可。</a:t>
            </a:r>
            <a:endParaRPr lang="en-US" altLang="zh-CN" dirty="0"/>
          </a:p>
          <a:p>
            <a:r>
              <a:rPr lang="zh-CN" altLang="en-US" dirty="0"/>
              <a:t>删除图片：如果需要删除图片，点击图片，待图片右上角出现“</a:t>
            </a:r>
            <a:r>
              <a:rPr lang="en-US" altLang="zh-CN" dirty="0"/>
              <a:t>X</a:t>
            </a:r>
            <a:r>
              <a:rPr lang="zh-CN" altLang="en-US" dirty="0"/>
              <a:t>”时，点击 ，提示您确定要删除图片吗，点击确定，删除成功。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b="18766"/>
          <a:stretch>
            <a:fillRect/>
          </a:stretch>
        </p:blipFill>
        <p:spPr>
          <a:xfrm>
            <a:off x="6953421" y="1469688"/>
            <a:ext cx="3139712" cy="494939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842" y="3985090"/>
            <a:ext cx="4164491" cy="25528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26804" y="624110"/>
            <a:ext cx="8911687" cy="820642"/>
          </a:xfrm>
        </p:spPr>
        <p:txBody>
          <a:bodyPr/>
          <a:lstStyle/>
          <a:p>
            <a:r>
              <a:rPr lang="zh-CN" altLang="en-US" dirty="0"/>
              <a:t>影响家庭经济状况有关信息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23091" y="1444751"/>
            <a:ext cx="3921316" cy="4981957"/>
          </a:xfrm>
        </p:spPr>
        <p:txBody>
          <a:bodyPr>
            <a:normAutofit/>
          </a:bodyPr>
          <a:lstStyle/>
          <a:p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影响家庭经济状况有关情况</a:t>
            </a:r>
            <a:r>
              <a:rPr lang="en-US" altLang="zh-CN" dirty="0"/>
              <a:t>】</a:t>
            </a:r>
            <a:r>
              <a:rPr lang="zh-CN" altLang="en-US" dirty="0"/>
              <a:t>，进入</a:t>
            </a:r>
            <a:r>
              <a:rPr lang="en-US" altLang="zh-CN" dirty="0"/>
              <a:t>【</a:t>
            </a:r>
            <a:r>
              <a:rPr lang="zh-CN" altLang="en-US" dirty="0"/>
              <a:t>影响家庭经济状况有关信息</a:t>
            </a:r>
            <a:r>
              <a:rPr lang="en-US" altLang="zh-CN" dirty="0"/>
              <a:t>】</a:t>
            </a:r>
            <a:r>
              <a:rPr lang="zh-CN" altLang="en-US" dirty="0"/>
              <a:t>填写页面，按学生个人情况填写页面信息。</a:t>
            </a:r>
          </a:p>
          <a:p>
            <a:r>
              <a:rPr lang="zh-CN" altLang="en-US" dirty="0"/>
              <a:t>注：页面中家庭人均年收入是按照</a:t>
            </a:r>
            <a:r>
              <a:rPr lang="en-US" altLang="zh-CN" dirty="0"/>
              <a:t>【</a:t>
            </a:r>
            <a:r>
              <a:rPr lang="zh-CN" altLang="en-US" dirty="0"/>
              <a:t>家庭成员情况</a:t>
            </a:r>
            <a:r>
              <a:rPr lang="en-US" altLang="zh-CN" dirty="0"/>
              <a:t>】</a:t>
            </a:r>
            <a:r>
              <a:rPr lang="zh-CN" altLang="en-US" dirty="0"/>
              <a:t>中填写的成员年收入相加的总和除以家庭成员人数求出的，如需修改，请至</a:t>
            </a:r>
            <a:r>
              <a:rPr lang="en-US" altLang="zh-CN" dirty="0"/>
              <a:t>【</a:t>
            </a:r>
            <a:r>
              <a:rPr lang="zh-CN" altLang="en-US" dirty="0"/>
              <a:t>家庭成员情况</a:t>
            </a:r>
            <a:r>
              <a:rPr lang="en-US" altLang="zh-CN" dirty="0"/>
              <a:t>】</a:t>
            </a:r>
            <a:r>
              <a:rPr lang="zh-CN" altLang="en-US" dirty="0"/>
              <a:t>中修改。</a:t>
            </a:r>
            <a:endParaRPr lang="en-US" altLang="zh-CN" dirty="0"/>
          </a:p>
          <a:p>
            <a:r>
              <a:rPr lang="zh-CN" altLang="en-US" dirty="0"/>
              <a:t>修改：如果学生填写完影响家庭经济状况有关情况并保存后，有需要修改的地方，进入</a:t>
            </a:r>
            <a:r>
              <a:rPr lang="en-US" altLang="zh-CN" dirty="0"/>
              <a:t>【</a:t>
            </a:r>
            <a:r>
              <a:rPr lang="zh-CN" altLang="en-US" dirty="0"/>
              <a:t>影响家庭经济状况有关情况</a:t>
            </a:r>
            <a:r>
              <a:rPr lang="en-US" altLang="zh-CN" dirty="0"/>
              <a:t>】</a:t>
            </a:r>
            <a:r>
              <a:rPr lang="zh-CN" altLang="en-US" dirty="0"/>
              <a:t>页面，修改需要修改的信息后点击保存即可。</a:t>
            </a:r>
          </a:p>
        </p:txBody>
      </p:sp>
      <p:pic>
        <p:nvPicPr>
          <p:cNvPr id="4" name="图片 3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852166" y="1435609"/>
            <a:ext cx="48863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57460" y="624110"/>
            <a:ext cx="8911687" cy="747490"/>
          </a:xfrm>
        </p:spPr>
        <p:txBody>
          <a:bodyPr/>
          <a:lstStyle/>
          <a:p>
            <a:r>
              <a:rPr lang="zh-CN" altLang="en-US" dirty="0"/>
              <a:t>提交审核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57460" y="1386110"/>
            <a:ext cx="8911688" cy="1494250"/>
          </a:xfrm>
        </p:spPr>
        <p:txBody>
          <a:bodyPr>
            <a:normAutofit/>
          </a:bodyPr>
          <a:lstStyle/>
          <a:p>
            <a:r>
              <a:rPr lang="zh-CN" altLang="en-US" dirty="0"/>
              <a:t>在</a:t>
            </a:r>
            <a:r>
              <a:rPr lang="en-US" altLang="zh-CN" dirty="0"/>
              <a:t>【</a:t>
            </a:r>
            <a:r>
              <a:rPr lang="zh-CN" altLang="en-US" dirty="0"/>
              <a:t>个人资料卡</a:t>
            </a:r>
            <a:r>
              <a:rPr lang="en-US" altLang="zh-CN" dirty="0"/>
              <a:t>】</a:t>
            </a:r>
            <a:r>
              <a:rPr lang="zh-CN" altLang="en-US" dirty="0"/>
              <a:t>页面下，所有指标状态均为“已完成”即可提交审核，点击提交审核后，提示“提交审核成功”，点击确定，即可提交成功。</a:t>
            </a:r>
            <a:endParaRPr lang="en-US" altLang="zh-CN" dirty="0"/>
          </a:p>
          <a:p>
            <a:r>
              <a:rPr lang="zh-CN" altLang="en-US" dirty="0"/>
              <a:t>取消申请：在</a:t>
            </a:r>
            <a:r>
              <a:rPr lang="en-US" altLang="zh-CN" dirty="0"/>
              <a:t>【</a:t>
            </a:r>
            <a:r>
              <a:rPr lang="zh-CN" altLang="en-US" dirty="0"/>
              <a:t>个人资料卡</a:t>
            </a:r>
            <a:r>
              <a:rPr lang="en-US" altLang="zh-CN" dirty="0"/>
              <a:t>】</a:t>
            </a:r>
            <a:r>
              <a:rPr lang="zh-CN" altLang="en-US" dirty="0"/>
              <a:t>页面下，点击取消申请，待页面显示困难生申请按钮时，即表示取消申请成功</a:t>
            </a:r>
          </a:p>
        </p:txBody>
      </p:sp>
      <p:pic>
        <p:nvPicPr>
          <p:cNvPr id="4" name="图片 3"/>
          <p:cNvPicPr/>
          <p:nvPr/>
        </p:nvPicPr>
        <p:blipFill rotWithShape="1">
          <a:blip r:embed="rId2" cstate="print"/>
          <a:srcRect b="31559"/>
          <a:stretch>
            <a:fillRect/>
          </a:stretch>
        </p:blipFill>
        <p:spPr>
          <a:xfrm>
            <a:off x="996755" y="2842625"/>
            <a:ext cx="49339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/>
          <p:nvPr/>
        </p:nvPicPr>
        <p:blipFill rotWithShape="1">
          <a:blip r:embed="rId3" cstate="print"/>
          <a:srcRect b="36967"/>
          <a:stretch>
            <a:fillRect/>
          </a:stretch>
        </p:blipFill>
        <p:spPr>
          <a:xfrm>
            <a:off x="5930705" y="2842625"/>
            <a:ext cx="535235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44425" y="690013"/>
            <a:ext cx="8911687" cy="646906"/>
          </a:xfrm>
        </p:spPr>
        <p:txBody>
          <a:bodyPr/>
          <a:lstStyle/>
          <a:p>
            <a:r>
              <a:rPr lang="zh-CN" altLang="en-US" dirty="0"/>
              <a:t>量化测评指标填报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44425" y="1486271"/>
            <a:ext cx="8915400" cy="1112520"/>
          </a:xfrm>
        </p:spPr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学生在完成</a:t>
            </a: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学生个人基本信息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  <a:r>
              <a:rPr lang="zh-CN" altLang="en-US" dirty="0">
                <a:solidFill>
                  <a:srgbClr val="FF0000"/>
                </a:solidFill>
              </a:rPr>
              <a:t>填报并提交审核后，才可完成</a:t>
            </a: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量化测评指标填报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  <a:r>
              <a:rPr lang="zh-CN" altLang="en-US" dirty="0">
                <a:solidFill>
                  <a:srgbClr val="FF0000"/>
                </a:solidFill>
              </a:rPr>
              <a:t>。</a:t>
            </a:r>
          </a:p>
          <a:p>
            <a:r>
              <a:rPr lang="zh-CN" altLang="en-US" dirty="0"/>
              <a:t>学生登录系统成功后，点击</a:t>
            </a:r>
            <a:r>
              <a:rPr lang="en-US" altLang="zh-CN" dirty="0"/>
              <a:t>【</a:t>
            </a:r>
            <a:r>
              <a:rPr lang="zh-CN" altLang="en-US" dirty="0"/>
              <a:t>精准扶贫</a:t>
            </a:r>
            <a:r>
              <a:rPr lang="en-US" altLang="zh-CN" dirty="0"/>
              <a:t>】-【</a:t>
            </a:r>
            <a:r>
              <a:rPr lang="zh-CN" altLang="en-US" dirty="0"/>
              <a:t>量化测评指标填报</a:t>
            </a:r>
            <a:r>
              <a:rPr lang="en-US" altLang="zh-CN" dirty="0"/>
              <a:t>】</a:t>
            </a:r>
            <a:r>
              <a:rPr lang="zh-CN" altLang="en-US" dirty="0"/>
              <a:t>，进入填报页面：</a:t>
            </a:r>
          </a:p>
        </p:txBody>
      </p:sp>
      <p:pic>
        <p:nvPicPr>
          <p:cNvPr id="4" name="图片 3"/>
          <p:cNvPicPr/>
          <p:nvPr/>
        </p:nvPicPr>
        <p:blipFill rotWithShape="1">
          <a:blip r:embed="rId2" cstate="print"/>
          <a:srcRect b="36495"/>
          <a:stretch>
            <a:fillRect/>
          </a:stretch>
        </p:blipFill>
        <p:spPr>
          <a:xfrm>
            <a:off x="4553381" y="2598791"/>
            <a:ext cx="296100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0284" y="854768"/>
            <a:ext cx="8911687" cy="646906"/>
          </a:xfrm>
        </p:spPr>
        <p:txBody>
          <a:bodyPr/>
          <a:lstStyle/>
          <a:p>
            <a:r>
              <a:rPr lang="zh-CN" altLang="en-US" dirty="0"/>
              <a:t>特殊群体类型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66571" y="1782090"/>
            <a:ext cx="8915400" cy="1048512"/>
          </a:xfrm>
        </p:spPr>
        <p:txBody>
          <a:bodyPr/>
          <a:lstStyle/>
          <a:p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特殊群体</a:t>
            </a:r>
            <a:r>
              <a:rPr lang="en-US" altLang="zh-CN" dirty="0"/>
              <a:t>】</a:t>
            </a:r>
            <a:r>
              <a:rPr lang="zh-CN" altLang="en-US" dirty="0"/>
              <a:t>，进入</a:t>
            </a:r>
            <a:r>
              <a:rPr lang="en-US" altLang="zh-CN" dirty="0"/>
              <a:t>【</a:t>
            </a:r>
            <a:r>
              <a:rPr lang="zh-CN" altLang="en-US" dirty="0"/>
              <a:t>特殊群体</a:t>
            </a:r>
            <a:r>
              <a:rPr lang="en-US" altLang="zh-CN" dirty="0"/>
              <a:t>】</a:t>
            </a:r>
            <a:r>
              <a:rPr lang="zh-CN" altLang="en-US" dirty="0"/>
              <a:t>页面，该页面数据来源于</a:t>
            </a:r>
            <a:r>
              <a:rPr lang="en-US" altLang="zh-CN" dirty="0"/>
              <a:t>【</a:t>
            </a:r>
            <a:r>
              <a:rPr lang="zh-CN" altLang="en-US" dirty="0"/>
              <a:t>学生个人基本信息</a:t>
            </a:r>
            <a:r>
              <a:rPr lang="en-US" altLang="zh-CN" dirty="0"/>
              <a:t>】-【</a:t>
            </a:r>
            <a:r>
              <a:rPr lang="zh-CN" altLang="en-US" dirty="0"/>
              <a:t>特殊群体类型</a:t>
            </a:r>
            <a:r>
              <a:rPr lang="en-US" altLang="zh-CN" dirty="0"/>
              <a:t>】</a:t>
            </a:r>
            <a:r>
              <a:rPr lang="zh-CN" altLang="en-US" dirty="0"/>
              <a:t>，页面只可查看，不可进行修改删除操作，如需修改请至</a:t>
            </a:r>
            <a:r>
              <a:rPr lang="en-US" altLang="zh-CN" dirty="0"/>
              <a:t>【</a:t>
            </a:r>
            <a:r>
              <a:rPr lang="zh-CN" altLang="en-US" dirty="0"/>
              <a:t>学生个人基本信息</a:t>
            </a:r>
            <a:r>
              <a:rPr lang="en-US" altLang="zh-CN" dirty="0"/>
              <a:t>】-【</a:t>
            </a:r>
            <a:r>
              <a:rPr lang="zh-CN" altLang="en-US" dirty="0"/>
              <a:t>特殊群体类型</a:t>
            </a:r>
            <a:r>
              <a:rPr lang="en-US" altLang="zh-CN" dirty="0"/>
              <a:t>】</a:t>
            </a:r>
            <a:r>
              <a:rPr lang="zh-CN" altLang="en-US" dirty="0"/>
              <a:t>页面中修改。</a:t>
            </a:r>
          </a:p>
        </p:txBody>
      </p:sp>
      <p:pic>
        <p:nvPicPr>
          <p:cNvPr id="4" name="图片 3"/>
          <p:cNvPicPr/>
          <p:nvPr/>
        </p:nvPicPr>
        <p:blipFill rotWithShape="1">
          <a:blip r:embed="rId2" cstate="print"/>
          <a:srcRect b="54333"/>
          <a:stretch>
            <a:fillRect/>
          </a:stretch>
        </p:blipFill>
        <p:spPr>
          <a:xfrm>
            <a:off x="4425446" y="2829200"/>
            <a:ext cx="2961005" cy="2871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内容占位符 2"/>
          <p:cNvSpPr txBox="1">
            <a:spLocks/>
          </p:cNvSpPr>
          <p:nvPr/>
        </p:nvSpPr>
        <p:spPr>
          <a:xfrm>
            <a:off x="1666571" y="5515278"/>
            <a:ext cx="8915400" cy="498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dirty="0" smtClean="0">
                <a:solidFill>
                  <a:srgbClr val="FF0000"/>
                </a:solidFill>
              </a:rPr>
              <a:t>如果勾选了</a:t>
            </a:r>
            <a:r>
              <a:rPr lang="zh-CN" altLang="en-US" dirty="0" smtClean="0">
                <a:solidFill>
                  <a:srgbClr val="FF0000"/>
                </a:solidFill>
              </a:rPr>
              <a:t>特殊群体类型</a:t>
            </a:r>
            <a:r>
              <a:rPr lang="zh-CN" altLang="zh-CN" dirty="0" smtClean="0">
                <a:solidFill>
                  <a:srgbClr val="FF0000"/>
                </a:solidFill>
              </a:rPr>
              <a:t>，</a:t>
            </a:r>
            <a:r>
              <a:rPr lang="zh-CN" altLang="zh-CN" dirty="0">
                <a:solidFill>
                  <a:srgbClr val="FF0000"/>
                </a:solidFill>
              </a:rPr>
              <a:t>则必须提供相应部门出具的认定证书或</a:t>
            </a:r>
            <a:r>
              <a:rPr lang="zh-CN" altLang="zh-CN" dirty="0" smtClean="0">
                <a:solidFill>
                  <a:srgbClr val="FF0000"/>
                </a:solidFill>
              </a:rPr>
              <a:t>证明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856" y="714728"/>
            <a:ext cx="8911687" cy="656050"/>
          </a:xfrm>
        </p:spPr>
        <p:txBody>
          <a:bodyPr/>
          <a:lstStyle/>
          <a:p>
            <a:r>
              <a:rPr lang="zh-CN" altLang="en-US" dirty="0"/>
              <a:t>地区经济发展水平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36096" y="1568168"/>
            <a:ext cx="3399443" cy="4660932"/>
          </a:xfrm>
        </p:spPr>
        <p:txBody>
          <a:bodyPr/>
          <a:lstStyle/>
          <a:p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地区经济发展水平</a:t>
            </a:r>
            <a:r>
              <a:rPr lang="en-US" altLang="zh-CN" dirty="0"/>
              <a:t>】</a:t>
            </a:r>
            <a:r>
              <a:rPr lang="zh-CN" altLang="en-US" dirty="0"/>
              <a:t>，进入</a:t>
            </a:r>
            <a:r>
              <a:rPr lang="en-US" altLang="zh-CN" dirty="0"/>
              <a:t>【</a:t>
            </a:r>
            <a:r>
              <a:rPr lang="zh-CN" altLang="en-US" dirty="0"/>
              <a:t>地区经济发展水平</a:t>
            </a:r>
            <a:r>
              <a:rPr lang="en-US" altLang="zh-CN" dirty="0"/>
              <a:t>】</a:t>
            </a:r>
            <a:r>
              <a:rPr lang="zh-CN" altLang="en-US" dirty="0"/>
              <a:t>填写页面，填写户籍所在区县，选择家庭住地以及每年学费标准后点击保存，提示保存成功后，点击确认。</a:t>
            </a:r>
            <a:endParaRPr lang="en-US" altLang="zh-CN" dirty="0"/>
          </a:p>
          <a:p>
            <a:r>
              <a:rPr lang="zh-CN" altLang="en-US" dirty="0"/>
              <a:t>修改：如果学生填写完地区经济发展水平并保存后，有需要修改的地方，进入</a:t>
            </a:r>
            <a:r>
              <a:rPr lang="en-US" altLang="zh-CN" dirty="0"/>
              <a:t>【</a:t>
            </a:r>
            <a:r>
              <a:rPr lang="zh-CN" altLang="en-US" dirty="0"/>
              <a:t>地区经济发展水平</a:t>
            </a:r>
            <a:r>
              <a:rPr lang="en-US" altLang="zh-CN" dirty="0"/>
              <a:t>】</a:t>
            </a:r>
            <a:r>
              <a:rPr lang="zh-CN" altLang="en-US" dirty="0"/>
              <a:t>页面，修改需要修改的信息后点击保存即可。</a:t>
            </a:r>
          </a:p>
          <a:p>
            <a:r>
              <a:rPr lang="zh-CN" altLang="en-US" dirty="0"/>
              <a:t>注：仅在提交审核之前可修改。</a:t>
            </a:r>
          </a:p>
          <a:p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 rotWithShape="1">
          <a:blip r:embed="rId2" cstate="print"/>
          <a:srcRect b="37052"/>
          <a:stretch>
            <a:fillRect/>
          </a:stretch>
        </p:blipFill>
        <p:spPr>
          <a:xfrm>
            <a:off x="5123932" y="1706249"/>
            <a:ext cx="5610035" cy="311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/>
          <p:nvPr/>
        </p:nvPicPr>
        <p:blipFill rotWithShape="1">
          <a:blip r:embed="rId2" cstate="print"/>
          <a:srcRect t="69052"/>
          <a:stretch>
            <a:fillRect/>
          </a:stretch>
        </p:blipFill>
        <p:spPr>
          <a:xfrm>
            <a:off x="5123931" y="4699194"/>
            <a:ext cx="5610035" cy="1529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99796" y="714728"/>
            <a:ext cx="8911687" cy="674338"/>
          </a:xfrm>
        </p:spPr>
        <p:txBody>
          <a:bodyPr/>
          <a:lstStyle/>
          <a:p>
            <a:r>
              <a:rPr lang="zh-CN" altLang="en-US" dirty="0"/>
              <a:t>家庭经济状况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12475" y="1474410"/>
            <a:ext cx="3198940" cy="485009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家庭经济状况</a:t>
            </a:r>
            <a:r>
              <a:rPr lang="en-US" altLang="zh-CN" dirty="0"/>
              <a:t>】</a:t>
            </a:r>
            <a:r>
              <a:rPr lang="zh-CN" altLang="en-US" dirty="0"/>
              <a:t>，进入</a:t>
            </a:r>
            <a:r>
              <a:rPr lang="en-US" altLang="zh-CN" dirty="0"/>
              <a:t>【</a:t>
            </a:r>
            <a:r>
              <a:rPr lang="zh-CN" altLang="en-US" dirty="0"/>
              <a:t>家庭经济状况</a:t>
            </a:r>
            <a:r>
              <a:rPr lang="en-US" altLang="zh-CN" dirty="0"/>
              <a:t>】</a:t>
            </a:r>
            <a:r>
              <a:rPr lang="zh-CN" altLang="en-US" dirty="0"/>
              <a:t>填写页面，学生根据个人情况对每项进行选择后点击保存，提示保存成功后，点击确认。</a:t>
            </a:r>
          </a:p>
          <a:p>
            <a:r>
              <a:rPr lang="zh-CN" altLang="en-US" dirty="0"/>
              <a:t>注：需选择的项不可选择空选项。</a:t>
            </a:r>
          </a:p>
          <a:p>
            <a:r>
              <a:rPr lang="zh-CN" altLang="en-US" dirty="0"/>
              <a:t>修改：如果学生填写完家庭经济状况并保存后，有需要修改的地方，进入</a:t>
            </a:r>
            <a:r>
              <a:rPr lang="en-US" altLang="zh-CN" dirty="0"/>
              <a:t>【</a:t>
            </a:r>
            <a:r>
              <a:rPr lang="zh-CN" altLang="en-US" dirty="0"/>
              <a:t>家庭经济状况</a:t>
            </a:r>
            <a:r>
              <a:rPr lang="en-US" altLang="zh-CN" dirty="0"/>
              <a:t>】</a:t>
            </a:r>
            <a:r>
              <a:rPr lang="zh-CN" altLang="en-US" dirty="0"/>
              <a:t>页面，修改需要修改的信息后点击保存即可。</a:t>
            </a:r>
          </a:p>
          <a:p>
            <a:r>
              <a:rPr lang="zh-CN" altLang="en-US" dirty="0"/>
              <a:t>注：仅在提交审核之前可修改。</a:t>
            </a:r>
          </a:p>
          <a:p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436967" y="1352458"/>
            <a:ext cx="490537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91285" y="706489"/>
            <a:ext cx="8911687" cy="683482"/>
          </a:xfrm>
        </p:spPr>
        <p:txBody>
          <a:bodyPr/>
          <a:lstStyle/>
          <a:p>
            <a:r>
              <a:rPr lang="zh-CN" altLang="en-US" dirty="0"/>
              <a:t>突发情况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91285" y="1456944"/>
            <a:ext cx="3506788" cy="4953000"/>
          </a:xfrm>
        </p:spPr>
        <p:txBody>
          <a:bodyPr>
            <a:normAutofit/>
          </a:bodyPr>
          <a:lstStyle/>
          <a:p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突发状况</a:t>
            </a:r>
            <a:r>
              <a:rPr lang="en-US" altLang="zh-CN" dirty="0"/>
              <a:t>】</a:t>
            </a:r>
            <a:r>
              <a:rPr lang="zh-CN" altLang="en-US" dirty="0"/>
              <a:t>，进入</a:t>
            </a:r>
            <a:r>
              <a:rPr lang="en-US" altLang="zh-CN" dirty="0"/>
              <a:t>【</a:t>
            </a:r>
            <a:r>
              <a:rPr lang="zh-CN" altLang="en-US" dirty="0"/>
              <a:t>突发状况</a:t>
            </a:r>
            <a:r>
              <a:rPr lang="en-US" altLang="zh-CN" dirty="0"/>
              <a:t>】</a:t>
            </a:r>
            <a:r>
              <a:rPr lang="zh-CN" altLang="en-US" dirty="0"/>
              <a:t>填写页面，学生根据个人情况选择家庭受灾或家庭变故情况，如果有需要添加照片的，可以点击“</a:t>
            </a:r>
            <a:r>
              <a:rPr lang="en-US" altLang="zh-CN" dirty="0"/>
              <a:t>+”</a:t>
            </a:r>
            <a:r>
              <a:rPr lang="zh-CN" altLang="en-US" dirty="0"/>
              <a:t>号上传照片，点击保存，提示保存成功后，点击确认。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注：需选择的项不可选择空选项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修改：如果学生填写完突发状况并保存后，有需要修改的地方，进入</a:t>
            </a:r>
            <a:r>
              <a:rPr lang="en-US" altLang="zh-CN" dirty="0"/>
              <a:t>【</a:t>
            </a:r>
            <a:r>
              <a:rPr lang="zh-CN" altLang="en-US" dirty="0"/>
              <a:t>突发状况</a:t>
            </a:r>
            <a:r>
              <a:rPr lang="en-US" altLang="zh-CN" dirty="0"/>
              <a:t>】</a:t>
            </a:r>
            <a:r>
              <a:rPr lang="zh-CN" altLang="en-US" dirty="0"/>
              <a:t>页面，修改需要修改的信息后点击保存即可。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注：仅在提交审核之前可修改。</a:t>
            </a:r>
          </a:p>
          <a:p>
            <a:endParaRPr lang="zh-CN" altLang="en-US" dirty="0"/>
          </a:p>
        </p:txBody>
      </p:sp>
      <p:pic>
        <p:nvPicPr>
          <p:cNvPr id="5" name="图片 4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438865" y="1241107"/>
            <a:ext cx="48768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71423" y="681775"/>
            <a:ext cx="8911687" cy="656050"/>
          </a:xfrm>
        </p:spPr>
        <p:txBody>
          <a:bodyPr/>
          <a:lstStyle/>
          <a:p>
            <a:r>
              <a:rPr lang="zh-CN" altLang="en-US" dirty="0"/>
              <a:t>学生消费情况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71423" y="1540188"/>
            <a:ext cx="3396395" cy="4586291"/>
          </a:xfrm>
        </p:spPr>
        <p:txBody>
          <a:bodyPr>
            <a:normAutofit/>
          </a:bodyPr>
          <a:lstStyle/>
          <a:p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学生消费情况</a:t>
            </a:r>
            <a:r>
              <a:rPr lang="en-US" altLang="zh-CN" dirty="0"/>
              <a:t>】</a:t>
            </a:r>
            <a:r>
              <a:rPr lang="zh-CN" altLang="en-US" dirty="0"/>
              <a:t>，进入</a:t>
            </a:r>
            <a:r>
              <a:rPr lang="en-US" altLang="zh-CN" dirty="0"/>
              <a:t>【</a:t>
            </a:r>
            <a:r>
              <a:rPr lang="zh-CN" altLang="en-US" dirty="0"/>
              <a:t>学生消费情况</a:t>
            </a:r>
            <a:r>
              <a:rPr lang="en-US" altLang="zh-CN" dirty="0"/>
              <a:t>】</a:t>
            </a:r>
            <a:r>
              <a:rPr lang="zh-CN" altLang="en-US" dirty="0"/>
              <a:t>填写页面，学生根据个人情况选择消费结构情况后点击保存，提示保存成功后，点击确认。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注：需选择的项不可选择空选项。</a:t>
            </a:r>
          </a:p>
          <a:p>
            <a:r>
              <a:rPr lang="zh-CN" altLang="en-US" dirty="0"/>
              <a:t>修改：如果学生填写完学生消费情况并保存后，有需要修改的地方，进入</a:t>
            </a:r>
            <a:r>
              <a:rPr lang="en-US" altLang="zh-CN" dirty="0"/>
              <a:t>【</a:t>
            </a:r>
            <a:r>
              <a:rPr lang="zh-CN" altLang="en-US" dirty="0"/>
              <a:t>学生消费情况</a:t>
            </a:r>
            <a:r>
              <a:rPr lang="en-US" altLang="zh-CN" dirty="0"/>
              <a:t>】</a:t>
            </a:r>
            <a:r>
              <a:rPr lang="zh-CN" altLang="en-US" dirty="0"/>
              <a:t>页面，修改需要修改的信息后点击保存即可。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注：仅在提交审核之前可修改。</a:t>
            </a:r>
          </a:p>
          <a:p>
            <a:endParaRPr lang="zh-CN" altLang="en-US" dirty="0"/>
          </a:p>
        </p:txBody>
      </p:sp>
      <p:pic>
        <p:nvPicPr>
          <p:cNvPr id="5" name="图片 4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074498" y="1540188"/>
            <a:ext cx="5681472" cy="469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79659" y="694976"/>
            <a:ext cx="8911687" cy="710914"/>
          </a:xfrm>
        </p:spPr>
        <p:txBody>
          <a:bodyPr/>
          <a:lstStyle/>
          <a:p>
            <a:r>
              <a:rPr lang="zh-CN" altLang="en-US" dirty="0"/>
              <a:t>学生获奖助贷、勤工俭学情况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79659" y="1335024"/>
            <a:ext cx="3405539" cy="5175504"/>
          </a:xfrm>
        </p:spPr>
        <p:txBody>
          <a:bodyPr>
            <a:normAutofit/>
          </a:bodyPr>
          <a:lstStyle/>
          <a:p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学生获奖助贷、勤工俭学情况</a:t>
            </a:r>
            <a:r>
              <a:rPr lang="en-US" altLang="zh-CN" dirty="0"/>
              <a:t>】</a:t>
            </a:r>
            <a:r>
              <a:rPr lang="zh-CN" altLang="en-US" dirty="0"/>
              <a:t>，进入</a:t>
            </a:r>
            <a:r>
              <a:rPr lang="en-US" altLang="zh-CN" dirty="0"/>
              <a:t>【</a:t>
            </a:r>
            <a:r>
              <a:rPr lang="zh-CN" altLang="en-US" dirty="0"/>
              <a:t>学生获奖助贷、勤工俭学情况</a:t>
            </a:r>
            <a:r>
              <a:rPr lang="en-US" altLang="zh-CN" dirty="0"/>
              <a:t>】</a:t>
            </a:r>
            <a:r>
              <a:rPr lang="zh-CN" altLang="en-US" dirty="0"/>
              <a:t>填写页面，根据页面下方的红字提示选择近五年获得国家资助情况后点击保存，提示保存成功后，点击确认。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注：需选择的项不可选择空选项。</a:t>
            </a:r>
          </a:p>
          <a:p>
            <a:r>
              <a:rPr lang="zh-CN" altLang="en-US" dirty="0"/>
              <a:t>修改：如果学生填写完学生获奖助贷、勤工俭学情况并保存后，有需要修改的地方，进入</a:t>
            </a:r>
            <a:r>
              <a:rPr lang="en-US" altLang="zh-CN" dirty="0"/>
              <a:t>【</a:t>
            </a:r>
            <a:r>
              <a:rPr lang="zh-CN" altLang="en-US" dirty="0"/>
              <a:t>学生获奖助贷、勤工俭学情况</a:t>
            </a:r>
            <a:r>
              <a:rPr lang="en-US" altLang="zh-CN" dirty="0"/>
              <a:t>】</a:t>
            </a:r>
            <a:r>
              <a:rPr lang="zh-CN" altLang="en-US" dirty="0"/>
              <a:t>页面，修改需要修改的信息后点击保存即可。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注：仅在提交审核之前可修改。</a:t>
            </a:r>
          </a:p>
          <a:p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85198" y="1476756"/>
            <a:ext cx="5815584" cy="503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69138" y="783555"/>
            <a:ext cx="8911687" cy="756634"/>
          </a:xfrm>
        </p:spPr>
        <p:txBody>
          <a:bodyPr/>
          <a:lstStyle/>
          <a:p>
            <a:r>
              <a:rPr lang="zh-CN" altLang="en-US" dirty="0"/>
              <a:t>提交审核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69138" y="1540189"/>
            <a:ext cx="8915400" cy="1074995"/>
          </a:xfrm>
        </p:spPr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【</a:t>
            </a:r>
            <a:r>
              <a:rPr lang="zh-CN" altLang="en-US" dirty="0"/>
              <a:t>量化测评指标填报</a:t>
            </a:r>
            <a:r>
              <a:rPr lang="en-US" altLang="zh-CN" dirty="0"/>
              <a:t>】</a:t>
            </a:r>
            <a:r>
              <a:rPr lang="zh-CN" altLang="en-US" dirty="0"/>
              <a:t>页面下，所有指标状态均为“已完成”即可提交审核，点击提交审核后，提交审核按钮隐藏即表示提交成功，所有指标均不可再修改，也不可以再次提交审核。</a:t>
            </a:r>
          </a:p>
        </p:txBody>
      </p:sp>
      <p:pic>
        <p:nvPicPr>
          <p:cNvPr id="5" name="图片 4"/>
          <p:cNvPicPr/>
          <p:nvPr/>
        </p:nvPicPr>
        <p:blipFill rotWithShape="1">
          <a:blip r:embed="rId2"/>
          <a:srcRect b="32188"/>
          <a:stretch>
            <a:fillRect/>
          </a:stretch>
        </p:blipFill>
        <p:spPr>
          <a:xfrm>
            <a:off x="3885373" y="2546029"/>
            <a:ext cx="4097879" cy="38913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38478" y="764155"/>
            <a:ext cx="8911687" cy="716418"/>
          </a:xfrm>
        </p:spPr>
        <p:txBody>
          <a:bodyPr/>
          <a:lstStyle/>
          <a:p>
            <a:r>
              <a:rPr lang="zh-CN" altLang="en-US" dirty="0"/>
              <a:t>常见问题</a:t>
            </a:r>
            <a:r>
              <a:rPr lang="en-US" altLang="zh-CN" dirty="0"/>
              <a:t>-</a:t>
            </a:r>
            <a:r>
              <a:rPr lang="zh-CN" altLang="en-US" dirty="0"/>
              <a:t>学生申请问题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34765" y="2009748"/>
            <a:ext cx="8915400" cy="3777622"/>
          </a:xfrm>
        </p:spPr>
        <p:txBody>
          <a:bodyPr/>
          <a:lstStyle/>
          <a:p>
            <a:r>
              <a:rPr lang="zh-CN" altLang="en-US" dirty="0"/>
              <a:t>特殊群体类型，只能选择一项，上传材料最多只能上传</a:t>
            </a:r>
            <a:r>
              <a:rPr lang="en-US" altLang="zh-CN" dirty="0"/>
              <a:t>5</a:t>
            </a:r>
            <a:r>
              <a:rPr lang="zh-CN" altLang="en-US" dirty="0"/>
              <a:t>张照片。</a:t>
            </a:r>
            <a:endParaRPr lang="en-US" altLang="zh-CN" dirty="0"/>
          </a:p>
          <a:p>
            <a:r>
              <a:rPr lang="zh-CN" altLang="en-US" dirty="0"/>
              <a:t>量化指标中“特殊群体”，根据个人信息填写的特殊群体类型自动带出，不允许修改和上传文件。只是用于查看。</a:t>
            </a:r>
            <a:endParaRPr lang="en-US" altLang="zh-CN" dirty="0"/>
          </a:p>
          <a:p>
            <a:r>
              <a:rPr lang="zh-CN" altLang="en-US" dirty="0"/>
              <a:t>学生最后提交至辅导员审核，需要点击量化指标中“提交审核”按钮。</a:t>
            </a:r>
            <a:endParaRPr lang="en-US" altLang="zh-CN" dirty="0"/>
          </a:p>
          <a:p>
            <a:r>
              <a:rPr lang="zh-CN" altLang="en-US" dirty="0"/>
              <a:t>个人信息中的“提交”按钮，是提交基本信息。不是最后的提交审核。</a:t>
            </a:r>
            <a:endParaRPr lang="en-US" altLang="zh-CN" dirty="0"/>
          </a:p>
          <a:p>
            <a:r>
              <a:rPr lang="zh-CN" altLang="en-US" dirty="0"/>
              <a:t>学生登录提示系统异常或不是该学年学生，需要核查该生的本学年学生信息是否存在。</a:t>
            </a:r>
            <a:endParaRPr lang="en-US" altLang="zh-CN" dirty="0"/>
          </a:p>
          <a:p>
            <a:r>
              <a:rPr lang="zh-CN" altLang="en-US" dirty="0"/>
              <a:t>无法修改申请的信息，需确认该生申请是否已经退回学生了。学生可到</a:t>
            </a:r>
            <a:r>
              <a:rPr lang="en-US" altLang="zh-CN" dirty="0"/>
              <a:t>[</a:t>
            </a:r>
            <a:r>
              <a:rPr lang="zh-CN" altLang="en-US" dirty="0"/>
              <a:t>我的</a:t>
            </a:r>
            <a:r>
              <a:rPr lang="en-US" altLang="zh-CN" dirty="0"/>
              <a:t>]-》[</a:t>
            </a:r>
            <a:r>
              <a:rPr lang="zh-CN" altLang="en-US" dirty="0"/>
              <a:t>我的审核</a:t>
            </a:r>
            <a:r>
              <a:rPr lang="en-US" altLang="zh-CN" dirty="0"/>
              <a:t>]</a:t>
            </a:r>
            <a:r>
              <a:rPr lang="zh-CN" altLang="en-US" dirty="0"/>
              <a:t>里面查看申请的进度。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03634" y="2967335"/>
            <a:ext cx="1847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zh-CN" alt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97049" y="2703724"/>
            <a:ext cx="26564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谢谢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TM02900720[[fn=积分]]</Template>
  <TotalTime>26</TotalTime>
  <Words>1501</Words>
  <Application>Microsoft Office PowerPoint</Application>
  <PresentationFormat>宽屏</PresentationFormat>
  <Paragraphs>70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21</vt:i4>
      </vt:variant>
    </vt:vector>
  </HeadingPairs>
  <TitlesOfParts>
    <vt:vector size="38" baseType="lpstr">
      <vt:lpstr>等线</vt:lpstr>
      <vt:lpstr>方正大标宋简体</vt:lpstr>
      <vt:lpstr>宋体</vt:lpstr>
      <vt:lpstr>微软雅黑</vt:lpstr>
      <vt:lpstr>幼圆</vt:lpstr>
      <vt:lpstr>Arial</vt:lpstr>
      <vt:lpstr>Calibri</vt:lpstr>
      <vt:lpstr>Calibri Light</vt:lpstr>
      <vt:lpstr>Century Gothic</vt:lpstr>
      <vt:lpstr>Franklin Gothic Medium</vt:lpstr>
      <vt:lpstr>Times New Roman</vt:lpstr>
      <vt:lpstr>Wingdings 2</vt:lpstr>
      <vt:lpstr>Wingdings 3</vt:lpstr>
      <vt:lpstr>HDOfficeLightV0</vt:lpstr>
      <vt:lpstr>丝状</vt:lpstr>
      <vt:lpstr>自定义设计方案</vt:lpstr>
      <vt:lpstr>1_丝状</vt:lpstr>
      <vt:lpstr>学生奖、助信息填报系统</vt:lpstr>
      <vt:lpstr>学生业务操作</vt:lpstr>
      <vt:lpstr>学生登录</vt:lpstr>
      <vt:lpstr>基本情况</vt:lpstr>
      <vt:lpstr>基本情况</vt:lpstr>
      <vt:lpstr>困难生申请</vt:lpstr>
      <vt:lpstr>家庭通讯信息</vt:lpstr>
      <vt:lpstr>家庭成员情况</vt:lpstr>
      <vt:lpstr>特殊群体类型</vt:lpstr>
      <vt:lpstr>影响家庭经济状况有关信息</vt:lpstr>
      <vt:lpstr>提交审核</vt:lpstr>
      <vt:lpstr>量化测评指标填报</vt:lpstr>
      <vt:lpstr>特殊群体类型</vt:lpstr>
      <vt:lpstr>地区经济发展水平</vt:lpstr>
      <vt:lpstr>家庭经济状况</vt:lpstr>
      <vt:lpstr>突发情况</vt:lpstr>
      <vt:lpstr>学生消费情况</vt:lpstr>
      <vt:lpstr>学生获奖助贷、勤工俭学情况</vt:lpstr>
      <vt:lpstr>提交审核</vt:lpstr>
      <vt:lpstr>常见问题-学生申请问题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学生奖、助信息填报系统</dc:title>
  <dc:creator>曹佳</dc:creator>
  <cp:lastModifiedBy>HP</cp:lastModifiedBy>
  <cp:revision>437</cp:revision>
  <dcterms:created xsi:type="dcterms:W3CDTF">2021-09-06T03:01:00Z</dcterms:created>
  <dcterms:modified xsi:type="dcterms:W3CDTF">2023-06-26T04:25:44Z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2052-11.8.2.8053</vt:lpwstr>
  </property>
</Properties>
</file>